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88" r:id="rId6"/>
    <p:sldId id="287" r:id="rId7"/>
    <p:sldId id="264" r:id="rId8"/>
    <p:sldId id="263" r:id="rId9"/>
    <p:sldId id="271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86" r:id="rId18"/>
    <p:sldId id="279" r:id="rId19"/>
    <p:sldId id="289" r:id="rId20"/>
    <p:sldId id="282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6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ker" initials="J" lastIdx="1" clrIdx="0">
    <p:extLst>
      <p:ext uri="{19B8F6BF-5375-455C-9EA6-DF929625EA0E}">
        <p15:presenceInfo xmlns:p15="http://schemas.microsoft.com/office/powerpoint/2012/main" userId="Jok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6318" autoAdjust="0"/>
  </p:normalViewPr>
  <p:slideViewPr>
    <p:cSldViewPr snapToGrid="0">
      <p:cViewPr varScale="1">
        <p:scale>
          <a:sx n="81" d="100"/>
          <a:sy n="81" d="100"/>
        </p:scale>
        <p:origin x="67" y="77"/>
      </p:cViewPr>
      <p:guideLst>
        <p:guide orient="horz" pos="2160"/>
        <p:guide pos="36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86506-327F-4788-BAF0-4B794890C8AC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1F724-51D9-486B-9BFF-C542D0E12B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807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1F724-51D9-486B-9BFF-C542D0E12BC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071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10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156373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11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052556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12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733580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13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59977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14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849026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15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974031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16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650529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17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444714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18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919568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19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304130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2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33989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20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128538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3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715143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4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832201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5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388154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6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209528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7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033308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8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627128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9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337545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16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45699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75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7653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26608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6866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0515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8325228" y="65454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090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08974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59762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53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defTabSz="121902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33" indent="-457133" algn="l" defTabSz="121902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454" indent="-380944" algn="l" defTabSz="121902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777" indent="-304755" algn="l" defTabSz="121902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287" indent="-304755" algn="l" defTabSz="121902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797" indent="-304755" algn="l" defTabSz="121902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307" indent="-304755" algn="l" defTabSz="12190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817" indent="-304755" algn="l" defTabSz="12190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328" indent="-304755" algn="l" defTabSz="12190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838" indent="-304755" algn="l" defTabSz="12190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10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20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32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42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552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062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72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083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88062" y="1406699"/>
            <a:ext cx="7397863" cy="393643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20"/>
            <a:endParaRPr lang="zh-CN" altLang="en-US" sz="2400" dirty="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55157" y="1395105"/>
            <a:ext cx="7397863" cy="3930920"/>
          </a:xfrm>
          <a:prstGeom prst="rect">
            <a:avLst/>
          </a:prstGeom>
          <a:gradFill flip="none" rotWithShape="1">
            <a:gsLst>
              <a:gs pos="0">
                <a:srgbClr val="FCE1B0">
                  <a:alpha val="80000"/>
                </a:srgbClr>
              </a:gs>
              <a:gs pos="35000">
                <a:srgbClr val="FCE1B0">
                  <a:alpha val="40000"/>
                </a:srgbClr>
              </a:gs>
              <a:gs pos="100000">
                <a:srgbClr val="FCE1B0">
                  <a:alpha val="0"/>
                </a:srgb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20"/>
            <a:endParaRPr lang="zh-CN" altLang="en-US" sz="2400" dirty="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4" name="矩形 4"/>
          <p:cNvSpPr/>
          <p:nvPr/>
        </p:nvSpPr>
        <p:spPr>
          <a:xfrm>
            <a:off x="0" y="1412777"/>
            <a:ext cx="6672064" cy="3941953"/>
          </a:xfrm>
          <a:custGeom>
            <a:avLst/>
            <a:gdLst>
              <a:gd name="connsiteX0" fmla="*/ 0 w 4748212"/>
              <a:gd name="connsiteY0" fmla="*/ 0 h 2952328"/>
              <a:gd name="connsiteX1" fmla="*/ 4748212 w 4748212"/>
              <a:gd name="connsiteY1" fmla="*/ 0 h 2952328"/>
              <a:gd name="connsiteX2" fmla="*/ 4748212 w 4748212"/>
              <a:gd name="connsiteY2" fmla="*/ 2952328 h 2952328"/>
              <a:gd name="connsiteX3" fmla="*/ 0 w 4748212"/>
              <a:gd name="connsiteY3" fmla="*/ 2952328 h 2952328"/>
              <a:gd name="connsiteX4" fmla="*/ 0 w 4748212"/>
              <a:gd name="connsiteY4" fmla="*/ 0 h 2952328"/>
              <a:gd name="connsiteX0" fmla="*/ 0 w 4748212"/>
              <a:gd name="connsiteY0" fmla="*/ 0 h 2956465"/>
              <a:gd name="connsiteX1" fmla="*/ 4748212 w 4748212"/>
              <a:gd name="connsiteY1" fmla="*/ 0 h 2956465"/>
              <a:gd name="connsiteX2" fmla="*/ 4748212 w 4748212"/>
              <a:gd name="connsiteY2" fmla="*/ 2952328 h 2956465"/>
              <a:gd name="connsiteX3" fmla="*/ 3591499 w 4748212"/>
              <a:gd name="connsiteY3" fmla="*/ 2956465 h 2956465"/>
              <a:gd name="connsiteX4" fmla="*/ 0 w 4748212"/>
              <a:gd name="connsiteY4" fmla="*/ 2952328 h 2956465"/>
              <a:gd name="connsiteX5" fmla="*/ 0 w 4748212"/>
              <a:gd name="connsiteY5" fmla="*/ 0 h 2956465"/>
              <a:gd name="connsiteX0" fmla="*/ 0 w 4748212"/>
              <a:gd name="connsiteY0" fmla="*/ 0 h 2956465"/>
              <a:gd name="connsiteX1" fmla="*/ 4748212 w 4748212"/>
              <a:gd name="connsiteY1" fmla="*/ 0 h 2956465"/>
              <a:gd name="connsiteX2" fmla="*/ 3591499 w 4748212"/>
              <a:gd name="connsiteY2" fmla="*/ 2956465 h 2956465"/>
              <a:gd name="connsiteX3" fmla="*/ 0 w 4748212"/>
              <a:gd name="connsiteY3" fmla="*/ 2952328 h 2956465"/>
              <a:gd name="connsiteX4" fmla="*/ 0 w 4748212"/>
              <a:gd name="connsiteY4" fmla="*/ 0 h 2956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8212" h="2956465">
                <a:moveTo>
                  <a:pt x="0" y="0"/>
                </a:moveTo>
                <a:lnTo>
                  <a:pt x="4748212" y="0"/>
                </a:lnTo>
                <a:lnTo>
                  <a:pt x="3591499" y="2956465"/>
                </a:lnTo>
                <a:lnTo>
                  <a:pt x="0" y="2952328"/>
                </a:lnTo>
                <a:lnTo>
                  <a:pt x="0" y="0"/>
                </a:lnTo>
                <a:close/>
              </a:path>
            </a:pathLst>
          </a:custGeom>
          <a:solidFill>
            <a:srgbClr val="4F4D50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20"/>
            <a:endParaRPr lang="zh-CN" altLang="en-US" sz="2400" dirty="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844373" y="3754395"/>
            <a:ext cx="675564" cy="1600335"/>
          </a:xfrm>
          <a:prstGeom prst="line">
            <a:avLst/>
          </a:prstGeom>
          <a:ln w="28575">
            <a:solidFill>
              <a:srgbClr val="FCE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4905949" y="1407261"/>
            <a:ext cx="1406363" cy="3410961"/>
          </a:xfrm>
          <a:prstGeom prst="line">
            <a:avLst/>
          </a:prstGeom>
          <a:ln w="12700">
            <a:solidFill>
              <a:srgbClr val="FCE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0"/>
          <p:cNvSpPr txBox="1"/>
          <p:nvPr/>
        </p:nvSpPr>
        <p:spPr>
          <a:xfrm>
            <a:off x="676163" y="2550413"/>
            <a:ext cx="4011034" cy="140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020"/>
            <a:r>
              <a:rPr lang="zh-CN" altLang="en-US" sz="42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基于</a:t>
            </a:r>
            <a:r>
              <a:rPr lang="en-US" altLang="zh-CN" sz="42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SSM</a:t>
            </a:r>
            <a:r>
              <a:rPr lang="zh-CN" altLang="en-US" sz="42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endParaRPr lang="en-US" altLang="zh-CN" sz="4267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1219020"/>
            <a:r>
              <a:rPr lang="zh-CN" altLang="en-US" sz="42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停车场管理系统</a:t>
            </a:r>
            <a:endParaRPr lang="en-US" altLang="zh-CN" sz="4267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1753568" y="4116783"/>
            <a:ext cx="20024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02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汇报人：池耀平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121902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学号：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1607052107</a:t>
            </a:r>
          </a:p>
          <a:p>
            <a:pPr algn="ctr" defTabSz="1219020"/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121902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指导教师：李建敏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199065" y="5814773"/>
            <a:ext cx="1528719" cy="302527"/>
            <a:chOff x="5796136" y="4189567"/>
            <a:chExt cx="1146539" cy="226895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2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2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2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2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2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2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2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20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4794136" y="5961939"/>
            <a:ext cx="5189619" cy="0"/>
          </a:xfrm>
          <a:prstGeom prst="line">
            <a:avLst/>
          </a:prstGeom>
          <a:ln w="38100">
            <a:solidFill>
              <a:srgbClr val="4F4D50"/>
            </a:solidFill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88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134988" y="610988"/>
            <a:ext cx="20361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4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功能展示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A2286F-088D-42DF-AB75-3CF565EB9C27}"/>
              </a:ext>
            </a:extLst>
          </p:cNvPr>
          <p:cNvSpPr txBox="1"/>
          <p:nvPr/>
        </p:nvSpPr>
        <p:spPr>
          <a:xfrm>
            <a:off x="1650477" y="1407911"/>
            <a:ext cx="775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登录界面：系统会根据角色不同来跳转到不同的主界面并拥有不同的功能。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21F922-0C6C-4C6C-9984-6B9528DB5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55" y="2071400"/>
            <a:ext cx="8753103" cy="411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134988" y="610988"/>
            <a:ext cx="20361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4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功能展示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A2286F-088D-42DF-AB75-3CF565EB9C27}"/>
              </a:ext>
            </a:extLst>
          </p:cNvPr>
          <p:cNvSpPr txBox="1"/>
          <p:nvPr/>
        </p:nvSpPr>
        <p:spPr>
          <a:xfrm>
            <a:off x="5878015" y="4165528"/>
            <a:ext cx="530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停车卡管理：</a:t>
            </a:r>
            <a:endParaRPr lang="en-US" altLang="zh-CN" dirty="0"/>
          </a:p>
          <a:p>
            <a:r>
              <a:rPr lang="zh-CN" altLang="en-US" dirty="0"/>
              <a:t>包括停车卡的添加、查询、删除和充值。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A9A9B8-72DE-40BE-81A7-C44444121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3" y="1211768"/>
            <a:ext cx="9332536" cy="23525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3B7C72-ABDC-488C-A7EF-F492DB84C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6" t="1905" r="9194" b="6372"/>
          <a:stretch/>
        </p:blipFill>
        <p:spPr>
          <a:xfrm>
            <a:off x="738248" y="3869159"/>
            <a:ext cx="4295665" cy="278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5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134988" y="610988"/>
            <a:ext cx="20361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4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功能展示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A2286F-088D-42DF-AB75-3CF565EB9C27}"/>
              </a:ext>
            </a:extLst>
          </p:cNvPr>
          <p:cNvSpPr txBox="1"/>
          <p:nvPr/>
        </p:nvSpPr>
        <p:spPr>
          <a:xfrm>
            <a:off x="1083458" y="1200342"/>
            <a:ext cx="7296808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停车位管理：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包含对车辆的入库和出库操作，以及查看停车情况图表分析。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其中入库包括自动入库和手动入库。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013D52-7FC8-4E9E-8612-E7DD2A507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8" y="3005132"/>
            <a:ext cx="10778949" cy="278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9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134988" y="610988"/>
            <a:ext cx="20361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4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功能展示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A2286F-088D-42DF-AB75-3CF565EB9C27}"/>
              </a:ext>
            </a:extLst>
          </p:cNvPr>
          <p:cNvSpPr txBox="1"/>
          <p:nvPr/>
        </p:nvSpPr>
        <p:spPr>
          <a:xfrm>
            <a:off x="5890152" y="1440377"/>
            <a:ext cx="570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自动入库：只需上传车牌图片，通过车牌识别算法识别到车牌号以后自动进行车辆入库。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410D11-1801-49AD-B7C9-AEBF501B4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5" y="927173"/>
            <a:ext cx="5102506" cy="28968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20E8E5-2BB1-46C1-9069-30AAF9B858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5" y="4061086"/>
            <a:ext cx="4902531" cy="268721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2EAE642-7700-4301-AA04-508529D9B69C}"/>
              </a:ext>
            </a:extLst>
          </p:cNvPr>
          <p:cNvSpPr/>
          <p:nvPr/>
        </p:nvSpPr>
        <p:spPr>
          <a:xfrm>
            <a:off x="5801725" y="50482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手动入库：需要手动输入停车卡号、车牌号等相关信息。</a:t>
            </a:r>
          </a:p>
        </p:txBody>
      </p:sp>
    </p:spTree>
    <p:extLst>
      <p:ext uri="{BB962C8B-B14F-4D97-AF65-F5344CB8AC3E}">
        <p14:creationId xmlns:p14="http://schemas.microsoft.com/office/powerpoint/2010/main" val="33227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134988" y="610988"/>
            <a:ext cx="20361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4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功能展示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A2286F-088D-42DF-AB75-3CF565EB9C27}"/>
              </a:ext>
            </a:extLst>
          </p:cNvPr>
          <p:cNvSpPr txBox="1"/>
          <p:nvPr/>
        </p:nvSpPr>
        <p:spPr>
          <a:xfrm>
            <a:off x="2576118" y="536291"/>
            <a:ext cx="789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违规管理模块：包括手动添加违规和自动添加违规以及删除违规等。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2418CC-FA98-4B90-84E7-BBBB464E6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8" y="993502"/>
            <a:ext cx="11520196" cy="31252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9DBB66-19A5-4C3A-A203-F816E6CD2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45" y="4289502"/>
            <a:ext cx="5026180" cy="23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8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134988" y="610988"/>
            <a:ext cx="20361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4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功能展示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A2286F-088D-42DF-AB75-3CF565EB9C27}"/>
              </a:ext>
            </a:extLst>
          </p:cNvPr>
          <p:cNvSpPr txBox="1"/>
          <p:nvPr/>
        </p:nvSpPr>
        <p:spPr>
          <a:xfrm>
            <a:off x="2237036" y="242315"/>
            <a:ext cx="8821368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车辆出库：车辆出库会对停车费用进行计算，包含停车费和违规费两部分，然后显示费用和违规行为（如果有优惠券则会直接抵扣现金）（月卡、年卡用户则不用支付费用）。最后支付费用方可实现出库。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105718-99AA-4817-A6C5-1266BB4AA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48" y="1438741"/>
            <a:ext cx="8821369" cy="24233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B9DB44-4545-4D8E-BEF6-223CEF4A08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69" y="4065269"/>
            <a:ext cx="3298086" cy="26042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2BDC57-BD14-4460-B6AC-7EA9D4316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48" y="5245794"/>
            <a:ext cx="4221846" cy="1211685"/>
          </a:xfrm>
          <a:prstGeom prst="rect">
            <a:avLst/>
          </a:prstGeom>
        </p:spPr>
      </p:pic>
      <p:sp>
        <p:nvSpPr>
          <p:cNvPr id="11" name="箭头: 下 10">
            <a:extLst>
              <a:ext uri="{FF2B5EF4-FFF2-40B4-BE49-F238E27FC236}">
                <a16:creationId xmlns:a16="http://schemas.microsoft.com/office/drawing/2014/main" id="{8AB5E255-0F2A-4032-B3BB-3D580B38EC3A}"/>
              </a:ext>
            </a:extLst>
          </p:cNvPr>
          <p:cNvSpPr/>
          <p:nvPr/>
        </p:nvSpPr>
        <p:spPr>
          <a:xfrm>
            <a:off x="2237036" y="4065269"/>
            <a:ext cx="541175" cy="886408"/>
          </a:xfrm>
          <a:prstGeom prst="downArrow">
            <a:avLst/>
          </a:prstGeom>
          <a:solidFill>
            <a:schemeClr val="bg2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C86B6F4-06D9-4BEF-9CDC-03B253633488}"/>
              </a:ext>
            </a:extLst>
          </p:cNvPr>
          <p:cNvSpPr/>
          <p:nvPr/>
        </p:nvSpPr>
        <p:spPr>
          <a:xfrm rot="16200000">
            <a:off x="5541894" y="5408431"/>
            <a:ext cx="541175" cy="886408"/>
          </a:xfrm>
          <a:prstGeom prst="downArrow">
            <a:avLst/>
          </a:prstGeom>
          <a:solidFill>
            <a:schemeClr val="bg2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8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134988" y="610988"/>
            <a:ext cx="20361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4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功能展示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A2286F-088D-42DF-AB75-3CF565EB9C27}"/>
              </a:ext>
            </a:extLst>
          </p:cNvPr>
          <p:cNvSpPr txBox="1"/>
          <p:nvPr/>
        </p:nvSpPr>
        <p:spPr>
          <a:xfrm>
            <a:off x="5878015" y="4165528"/>
            <a:ext cx="530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停车卡管理：</a:t>
            </a:r>
            <a:endParaRPr lang="en-US" altLang="zh-CN" dirty="0"/>
          </a:p>
          <a:p>
            <a:r>
              <a:rPr lang="zh-CN" altLang="en-US" dirty="0"/>
              <a:t>包括停车卡的添加、查询、删除和充值。</a:t>
            </a:r>
          </a:p>
        </p:txBody>
      </p:sp>
    </p:spTree>
    <p:extLst>
      <p:ext uri="{BB962C8B-B14F-4D97-AF65-F5344CB8AC3E}">
        <p14:creationId xmlns:p14="http://schemas.microsoft.com/office/powerpoint/2010/main" val="396266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832572" y="571412"/>
            <a:ext cx="209384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3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工作进度及安排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2B4A09-F4F0-411B-AE9E-72EDDD229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39" y="1878727"/>
            <a:ext cx="11377646" cy="39017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CA2286F-088D-42DF-AB75-3CF565EB9C27}"/>
              </a:ext>
            </a:extLst>
          </p:cNvPr>
          <p:cNvSpPr txBox="1"/>
          <p:nvPr/>
        </p:nvSpPr>
        <p:spPr>
          <a:xfrm>
            <a:off x="5250731" y="1380736"/>
            <a:ext cx="149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工作进度：</a:t>
            </a:r>
          </a:p>
        </p:txBody>
      </p:sp>
    </p:spTree>
    <p:extLst>
      <p:ext uri="{BB962C8B-B14F-4D97-AF65-F5344CB8AC3E}">
        <p14:creationId xmlns:p14="http://schemas.microsoft.com/office/powerpoint/2010/main" val="373955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460566E-E3EE-4284-8AF0-8680E9C078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2150" y="38421"/>
            <a:ext cx="7277100" cy="6858000"/>
          </a:xfrm>
          <a:prstGeom prst="rect">
            <a:avLst/>
          </a:prstGeom>
        </p:spPr>
      </p:pic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832572" y="571412"/>
            <a:ext cx="209384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3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工作进度及安排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5BC093-90A3-4F1D-9FFA-8C551506136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" y="1777363"/>
            <a:ext cx="4775331" cy="3671939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12911C95-7832-4074-931B-81CE9181D2BB}"/>
              </a:ext>
            </a:extLst>
          </p:cNvPr>
          <p:cNvSpPr txBox="1"/>
          <p:nvPr/>
        </p:nvSpPr>
        <p:spPr>
          <a:xfrm>
            <a:off x="3145744" y="1438808"/>
            <a:ext cx="3644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/>
            <a:r>
              <a:rPr lang="en-US" altLang="zh-CN" sz="1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3.21—4.01 </a:t>
            </a:r>
            <a:r>
              <a:rPr lang="zh-CN" altLang="en-US" sz="1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完成优惠券管理和邮箱管理等等</a:t>
            </a:r>
            <a:endParaRPr lang="en-US" altLang="zh-CN" sz="1400" dirty="0">
              <a:solidFill>
                <a:srgbClr val="4F4D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7FAC3AC-4142-4548-8EB7-F74EAC4D20E8}"/>
              </a:ext>
            </a:extLst>
          </p:cNvPr>
          <p:cNvSpPr txBox="1"/>
          <p:nvPr/>
        </p:nvSpPr>
        <p:spPr>
          <a:xfrm>
            <a:off x="3838528" y="2267984"/>
            <a:ext cx="371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/>
            <a:r>
              <a:rPr lang="en-US" altLang="zh-CN" sz="1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4.02—4.15 </a:t>
            </a:r>
            <a:r>
              <a:rPr lang="zh-CN" altLang="en-US" sz="1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完成车牌识别和代码的完善</a:t>
            </a:r>
            <a:endParaRPr lang="en-US" altLang="zh-CN" sz="1400" dirty="0">
              <a:solidFill>
                <a:srgbClr val="4F4D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C4932FD4-C3AC-4BFE-AF13-4D73260FFE3C}"/>
              </a:ext>
            </a:extLst>
          </p:cNvPr>
          <p:cNvSpPr txBox="1"/>
          <p:nvPr/>
        </p:nvSpPr>
        <p:spPr>
          <a:xfrm>
            <a:off x="4009840" y="3313533"/>
            <a:ext cx="318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/>
            <a:r>
              <a:rPr lang="en-US" altLang="zh-CN" sz="1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4.16—5.01 </a:t>
            </a:r>
            <a:r>
              <a:rPr lang="zh-CN" altLang="en-US" sz="1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毕业设计论文的初稿</a:t>
            </a:r>
            <a:r>
              <a:rPr lang="en-US" altLang="zh-CN" sz="1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9D78EC45-B528-4BB5-96AF-8D67F53C096B}"/>
              </a:ext>
            </a:extLst>
          </p:cNvPr>
          <p:cNvSpPr txBox="1"/>
          <p:nvPr/>
        </p:nvSpPr>
        <p:spPr>
          <a:xfrm>
            <a:off x="3838528" y="4301162"/>
            <a:ext cx="310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/>
            <a:r>
              <a:rPr lang="en-US" altLang="zh-CN" sz="1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5.01—5.15 </a:t>
            </a:r>
            <a:r>
              <a:rPr lang="zh-CN" altLang="en-US" sz="1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完成毕业设计的定稿</a:t>
            </a:r>
            <a:endParaRPr lang="en-US" altLang="zh-CN" sz="1400" dirty="0">
              <a:solidFill>
                <a:srgbClr val="4F4D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337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832572" y="571412"/>
            <a:ext cx="209384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3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工作进度及安排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A2286F-088D-42DF-AB75-3CF565EB9C27}"/>
              </a:ext>
            </a:extLst>
          </p:cNvPr>
          <p:cNvSpPr txBox="1"/>
          <p:nvPr/>
        </p:nvSpPr>
        <p:spPr>
          <a:xfrm>
            <a:off x="5250731" y="1380736"/>
            <a:ext cx="149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工进度：</a:t>
            </a:r>
          </a:p>
        </p:txBody>
      </p:sp>
    </p:spTree>
    <p:extLst>
      <p:ext uri="{BB962C8B-B14F-4D97-AF65-F5344CB8AC3E}">
        <p14:creationId xmlns:p14="http://schemas.microsoft.com/office/powerpoint/2010/main" val="70266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D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LJR\JZ\PPT\01-融资计划\02-切图\矩形 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96787" y="354396"/>
            <a:ext cx="6626000" cy="6309320"/>
          </a:xfrm>
          <a:prstGeom prst="rect">
            <a:avLst/>
          </a:prstGeom>
          <a:noFill/>
        </p:spPr>
      </p:pic>
      <p:pic>
        <p:nvPicPr>
          <p:cNvPr id="2050" name="Picture 2" descr="E:\LJR\JZ\PPT\01-融资计划\02-切图\dsfdsf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8796"/>
            <a:ext cx="7632171" cy="687533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007435" y="1892830"/>
            <a:ext cx="5801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8000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CONTENTS</a:t>
            </a:r>
            <a:endParaRPr lang="zh-CN" altLang="en-US" sz="8000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08199" y="3093558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4800" b="1" dirty="0">
                <a:solidFill>
                  <a:srgbClr val="4F4D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endParaRPr lang="en-US" altLang="zh-CN" sz="4800" b="1" dirty="0">
              <a:solidFill>
                <a:srgbClr val="4F4D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743835" y="2116515"/>
            <a:ext cx="2352720" cy="584775"/>
            <a:chOff x="5807876" y="1587385"/>
            <a:chExt cx="1764540" cy="438581"/>
          </a:xfrm>
        </p:grpSpPr>
        <p:sp>
          <p:nvSpPr>
            <p:cNvPr id="9" name="TextBox 8"/>
            <p:cNvSpPr txBox="1"/>
            <p:nvPr/>
          </p:nvSpPr>
          <p:spPr>
            <a:xfrm>
              <a:off x="6300192" y="1593835"/>
              <a:ext cx="1215718" cy="25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zh-CN" altLang="en-US" sz="1600" dirty="0">
                  <a:solidFill>
                    <a:prstClr val="white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研究背景及意义</a:t>
              </a:r>
              <a:endParaRPr lang="en-US" altLang="zh-CN" sz="16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00192" y="1779662"/>
              <a:ext cx="127222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12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GONGSIYUTUANDUI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07876" y="1587385"/>
              <a:ext cx="479939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32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743835" y="2864083"/>
            <a:ext cx="2352720" cy="584775"/>
            <a:chOff x="5807876" y="2148060"/>
            <a:chExt cx="1764540" cy="438581"/>
          </a:xfrm>
        </p:grpSpPr>
        <p:sp>
          <p:nvSpPr>
            <p:cNvPr id="13" name="TextBox 12"/>
            <p:cNvSpPr txBox="1"/>
            <p:nvPr/>
          </p:nvSpPr>
          <p:spPr>
            <a:xfrm>
              <a:off x="6300192" y="2154510"/>
              <a:ext cx="1061829" cy="25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zh-CN" altLang="en-US" sz="1600" dirty="0">
                  <a:solidFill>
                    <a:prstClr val="white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主要研究内容</a:t>
              </a:r>
              <a:endParaRPr lang="en-US" altLang="zh-CN" sz="16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00192" y="2340337"/>
              <a:ext cx="127222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12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GONGSIYUTUANDUI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07876" y="2148060"/>
              <a:ext cx="479939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32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743835" y="3632168"/>
            <a:ext cx="2352720" cy="584775"/>
            <a:chOff x="5807876" y="2724124"/>
            <a:chExt cx="1764540" cy="438581"/>
          </a:xfrm>
        </p:grpSpPr>
        <p:sp>
          <p:nvSpPr>
            <p:cNvPr id="19" name="TextBox 18"/>
            <p:cNvSpPr txBox="1"/>
            <p:nvPr/>
          </p:nvSpPr>
          <p:spPr>
            <a:xfrm>
              <a:off x="6300192" y="2730574"/>
              <a:ext cx="1061829" cy="25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zh-CN" altLang="en-US" sz="1600" dirty="0">
                  <a:solidFill>
                    <a:prstClr val="white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相关技术介绍</a:t>
              </a:r>
              <a:endParaRPr lang="en-US" altLang="zh-CN" sz="16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00192" y="2916401"/>
              <a:ext cx="127222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12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GONGSIYUTUANDUI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07876" y="2724124"/>
              <a:ext cx="479939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32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E901CE4-E99B-4893-8B6C-1E927341FDE0}"/>
              </a:ext>
            </a:extLst>
          </p:cNvPr>
          <p:cNvGrpSpPr/>
          <p:nvPr/>
        </p:nvGrpSpPr>
        <p:grpSpPr>
          <a:xfrm>
            <a:off x="7756587" y="4460260"/>
            <a:ext cx="2352720" cy="584775"/>
            <a:chOff x="5807876" y="2724124"/>
            <a:chExt cx="1764540" cy="438581"/>
          </a:xfrm>
        </p:grpSpPr>
        <p:sp>
          <p:nvSpPr>
            <p:cNvPr id="26" name="TextBox 18">
              <a:extLst>
                <a:ext uri="{FF2B5EF4-FFF2-40B4-BE49-F238E27FC236}">
                  <a16:creationId xmlns:a16="http://schemas.microsoft.com/office/drawing/2014/main" id="{01D9D644-23EF-42A8-929F-AD85892D153F}"/>
                </a:ext>
              </a:extLst>
            </p:cNvPr>
            <p:cNvSpPr txBox="1"/>
            <p:nvPr/>
          </p:nvSpPr>
          <p:spPr>
            <a:xfrm>
              <a:off x="6300192" y="2730574"/>
              <a:ext cx="754052" cy="25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zh-CN" altLang="en-US" sz="1600" dirty="0">
                  <a:solidFill>
                    <a:prstClr val="white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功能展示</a:t>
              </a:r>
              <a:endParaRPr lang="en-US" altLang="zh-CN" sz="16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7" name="TextBox 19">
              <a:extLst>
                <a:ext uri="{FF2B5EF4-FFF2-40B4-BE49-F238E27FC236}">
                  <a16:creationId xmlns:a16="http://schemas.microsoft.com/office/drawing/2014/main" id="{4D3A9EB8-4EE5-44D8-B7DA-CE1EAF0AD452}"/>
                </a:ext>
              </a:extLst>
            </p:cNvPr>
            <p:cNvSpPr txBox="1"/>
            <p:nvPr/>
          </p:nvSpPr>
          <p:spPr>
            <a:xfrm>
              <a:off x="6300192" y="2916401"/>
              <a:ext cx="127222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12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GONGSIYUTUANDUI</a:t>
              </a:r>
            </a:p>
          </p:txBody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FC4F9C17-8D26-4B17-A94B-4140E8AEE950}"/>
                </a:ext>
              </a:extLst>
            </p:cNvPr>
            <p:cNvSpPr txBox="1"/>
            <p:nvPr/>
          </p:nvSpPr>
          <p:spPr>
            <a:xfrm>
              <a:off x="5807876" y="2724124"/>
              <a:ext cx="499175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32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7948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D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F91AE90-90EB-4EAD-890F-94FE6763D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03" y="699244"/>
            <a:ext cx="10753195" cy="54595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B9EB7C-89B1-4F75-A56E-A250A1E33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787" y="3132782"/>
            <a:ext cx="3515549" cy="2797285"/>
          </a:xfrm>
          <a:prstGeom prst="rect">
            <a:avLst/>
          </a:prstGeom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5C594FBB-C0CF-4EE7-BE59-A6CCAA43EEDE}"/>
              </a:ext>
            </a:extLst>
          </p:cNvPr>
          <p:cNvSpPr txBox="1"/>
          <p:nvPr/>
        </p:nvSpPr>
        <p:spPr>
          <a:xfrm>
            <a:off x="3243296" y="1988840"/>
            <a:ext cx="5705408" cy="1733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020"/>
            <a:r>
              <a:rPr lang="en-US" altLang="zh-CN" sz="10666" dirty="0">
                <a:solidFill>
                  <a:prstClr val="black">
                    <a:lumMod val="65000"/>
                    <a:lumOff val="35000"/>
                  </a:prst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THANKS</a:t>
            </a:r>
            <a:endParaRPr lang="zh-CN" altLang="en-US" sz="10666" dirty="0">
              <a:solidFill>
                <a:prstClr val="black">
                  <a:lumMod val="65000"/>
                  <a:lumOff val="35000"/>
                </a:prst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BB7000B9-5A3C-4C54-A46E-CCCD4FD2590C}"/>
              </a:ext>
            </a:extLst>
          </p:cNvPr>
          <p:cNvSpPr txBox="1"/>
          <p:nvPr/>
        </p:nvSpPr>
        <p:spPr>
          <a:xfrm>
            <a:off x="2696488" y="2562160"/>
            <a:ext cx="7239364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/>
            <a:r>
              <a:rPr lang="zh-CN" altLang="en-US" sz="5333" spc="4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请各位老师批评指正</a:t>
            </a:r>
            <a:endParaRPr lang="en-US" altLang="zh-CN" sz="5333" spc="400" dirty="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  <a:p>
            <a:pPr algn="ctr" defTabSz="1219020"/>
            <a:r>
              <a:rPr lang="zh-CN" altLang="en-US" sz="5333" spc="4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谢谢老师！</a:t>
            </a:r>
            <a:endParaRPr lang="en-US" altLang="zh-CN" sz="5333" spc="400" dirty="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910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3F6583-FC68-4C1D-A80F-9E9E237520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0949" y="0"/>
            <a:ext cx="5861051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D405D4A-9CEE-4F04-838A-B4FD713D04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1968" y="635721"/>
            <a:ext cx="4980032" cy="59158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D18197-9CA0-4782-A853-24878485AD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2561" y="2303588"/>
            <a:ext cx="2304259" cy="2250824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723E779C-3F67-4C55-AD01-F5B7C72092FC}"/>
              </a:ext>
            </a:extLst>
          </p:cNvPr>
          <p:cNvSpPr txBox="1"/>
          <p:nvPr/>
        </p:nvSpPr>
        <p:spPr>
          <a:xfrm>
            <a:off x="1424177" y="1892830"/>
            <a:ext cx="43300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8000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PART 01</a:t>
            </a:r>
            <a:endParaRPr lang="zh-CN" altLang="en-US" sz="8000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9FD52BB-F97A-424A-9BEA-B4FAD72885EE}"/>
              </a:ext>
            </a:extLst>
          </p:cNvPr>
          <p:cNvSpPr txBox="1"/>
          <p:nvPr/>
        </p:nvSpPr>
        <p:spPr>
          <a:xfrm>
            <a:off x="1236958" y="2936440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48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研究背景及意义</a:t>
            </a:r>
          </a:p>
        </p:txBody>
      </p:sp>
    </p:spTree>
    <p:extLst>
      <p:ext uri="{BB962C8B-B14F-4D97-AF65-F5344CB8AC3E}">
        <p14:creationId xmlns:p14="http://schemas.microsoft.com/office/powerpoint/2010/main" val="330307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2483FA4-5082-4684-9A03-2895EBE45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3" y="580982"/>
            <a:ext cx="12182233" cy="56960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C45D64-9D0A-411B-8189-DF02FA571F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84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21CFAB-AB96-4C1D-93AE-29A633F2A6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7778751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4CFD15-5938-4BA4-AA3A-B90AA6FFCD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8083E77C-E488-400A-8503-359C6655BD40}"/>
              </a:ext>
            </a:extLst>
          </p:cNvPr>
          <p:cNvSpPr txBox="1"/>
          <p:nvPr/>
        </p:nvSpPr>
        <p:spPr>
          <a:xfrm>
            <a:off x="924026" y="536291"/>
            <a:ext cx="209384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1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BAF49D56-8FCD-4804-8411-594F1BC85F38}"/>
              </a:ext>
            </a:extLst>
          </p:cNvPr>
          <p:cNvSpPr txBox="1"/>
          <p:nvPr/>
        </p:nvSpPr>
        <p:spPr>
          <a:xfrm>
            <a:off x="539983" y="4402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研究背景及意义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DD937A-9EBF-483D-806C-58E6FF608E85}"/>
              </a:ext>
            </a:extLst>
          </p:cNvPr>
          <p:cNvSpPr txBox="1"/>
          <p:nvPr/>
        </p:nvSpPr>
        <p:spPr>
          <a:xfrm>
            <a:off x="204792" y="1199683"/>
            <a:ext cx="4730456" cy="504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>
              <a:lnSpc>
                <a:spcPct val="150000"/>
              </a:lnSpc>
            </a:pP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（</a:t>
            </a:r>
            <a:r>
              <a:rPr lang="en-US" altLang="zh-CN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1</a:t>
            </a: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）随着汽车消费市场迅速发展，各种社会车辆和私家车数量迅速增加，停车位的供给速度远远小于汽车数量的增加速度，导致城市停车位越来越紧张。</a:t>
            </a:r>
            <a:endParaRPr lang="en-US" altLang="zh-CN" sz="1333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  <a:p>
            <a:pPr defTabSz="1219020">
              <a:lnSpc>
                <a:spcPct val="150000"/>
              </a:lnSpc>
            </a:pP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（</a:t>
            </a:r>
            <a:r>
              <a:rPr lang="en-US" altLang="zh-CN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2</a:t>
            </a: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）停车场管理混乱，有些公司只以赚钱为目的，采取不科学、不负责任的手段来管理或建设停车场，导致经营混乱、乱收费现象严重。</a:t>
            </a:r>
            <a:endParaRPr lang="en-US" altLang="zh-CN" sz="1333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  <a:p>
            <a:pPr defTabSz="1219020">
              <a:lnSpc>
                <a:spcPct val="150000"/>
              </a:lnSpc>
            </a:pP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（</a:t>
            </a:r>
            <a:r>
              <a:rPr lang="en-US" altLang="zh-CN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3</a:t>
            </a: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）现有停车场规模越来越大，高峰期大批量车辆出入停车场，在出入口大量拥堵，车主到达停车场内部也难以快速寻找到有效车位。这些问题使大部分驾驶员出于费用和时间的考虑而放弃停车场，为了减少停车、取车时间和停车费用而在路边乱停乱靠，导致乱停乱靠的现象更加严重。</a:t>
            </a:r>
            <a:endParaRPr lang="en-US" altLang="zh-CN" sz="1333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  <a:p>
            <a:pPr defTabSz="1219020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因此！</a:t>
            </a: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现阶段更应该侧重优化现有的停车场资源，优化资源配置，借鉴先进的智能停车场管理系统，利用科学的、综合的管理技术，提高停车场资源利用率。使用智能停车场系统管理停车场可以提升整个停车场的智能化、自动化、信息化程度。</a:t>
            </a:r>
          </a:p>
        </p:txBody>
      </p:sp>
    </p:spTree>
    <p:extLst>
      <p:ext uri="{BB962C8B-B14F-4D97-AF65-F5344CB8AC3E}">
        <p14:creationId xmlns:p14="http://schemas.microsoft.com/office/powerpoint/2010/main" val="282893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3F6583-FC68-4C1D-A80F-9E9E237520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0949" y="0"/>
            <a:ext cx="5861051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D405D4A-9CEE-4F04-838A-B4FD713D04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1968" y="635721"/>
            <a:ext cx="4980032" cy="5915832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723E779C-3F67-4C55-AD01-F5B7C72092FC}"/>
              </a:ext>
            </a:extLst>
          </p:cNvPr>
          <p:cNvSpPr txBox="1"/>
          <p:nvPr/>
        </p:nvSpPr>
        <p:spPr>
          <a:xfrm>
            <a:off x="1007435" y="1892830"/>
            <a:ext cx="43300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8000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PART 02</a:t>
            </a:r>
            <a:endParaRPr lang="zh-CN" altLang="en-US" sz="8000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9FD52BB-F97A-424A-9BEA-B4FAD72885EE}"/>
              </a:ext>
            </a:extLst>
          </p:cNvPr>
          <p:cNvSpPr txBox="1"/>
          <p:nvPr/>
        </p:nvSpPr>
        <p:spPr>
          <a:xfrm>
            <a:off x="1582633" y="2475454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48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主要研究内容</a:t>
            </a:r>
            <a:endParaRPr lang="en-US" altLang="zh-CN" sz="4800" dirty="0">
              <a:solidFill>
                <a:srgbClr val="4F4D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655C4F-13B8-42B3-B324-08F6E86F41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2629" y="2299980"/>
            <a:ext cx="2231936" cy="225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1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600942" y="650563"/>
            <a:ext cx="209384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2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主要研究内容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9F431CD-F6AA-4B94-8004-7688BE2C7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90" y="1800218"/>
            <a:ext cx="11862620" cy="410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3F6583-FC68-4C1D-A80F-9E9E237520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0949" y="0"/>
            <a:ext cx="5861051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D405D4A-9CEE-4F04-838A-B4FD713D04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1968" y="635721"/>
            <a:ext cx="4980032" cy="5915832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723E779C-3F67-4C55-AD01-F5B7C72092FC}"/>
              </a:ext>
            </a:extLst>
          </p:cNvPr>
          <p:cNvSpPr txBox="1"/>
          <p:nvPr/>
        </p:nvSpPr>
        <p:spPr>
          <a:xfrm>
            <a:off x="1007435" y="1892830"/>
            <a:ext cx="41837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8000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PART 03</a:t>
            </a:r>
            <a:endParaRPr lang="zh-CN" altLang="en-US" sz="8000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9FD52BB-F97A-424A-9BEA-B4FAD72885EE}"/>
              </a:ext>
            </a:extLst>
          </p:cNvPr>
          <p:cNvSpPr txBox="1"/>
          <p:nvPr/>
        </p:nvSpPr>
        <p:spPr>
          <a:xfrm>
            <a:off x="1582633" y="247237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48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相关技术介绍</a:t>
            </a:r>
            <a:endParaRPr lang="en-US" altLang="zh-CN" sz="4800" dirty="0">
              <a:solidFill>
                <a:srgbClr val="4F4D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655C4F-13B8-42B3-B324-08F6E86F41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2629" y="2299980"/>
            <a:ext cx="2231936" cy="225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9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6">
            <a:extLst>
              <a:ext uri="{FF2B5EF4-FFF2-40B4-BE49-F238E27FC236}">
                <a16:creationId xmlns:a16="http://schemas.microsoft.com/office/drawing/2014/main" id="{87C01E71-CE2E-4175-9E72-FA77810D5257}"/>
              </a:ext>
            </a:extLst>
          </p:cNvPr>
          <p:cNvSpPr txBox="1"/>
          <p:nvPr/>
        </p:nvSpPr>
        <p:spPr>
          <a:xfrm>
            <a:off x="676430" y="592099"/>
            <a:ext cx="20361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3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98536" y="44871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相关技术介绍</a:t>
            </a:r>
            <a:endParaRPr lang="en-US" altLang="zh-CN" sz="2400" dirty="0">
              <a:solidFill>
                <a:srgbClr val="4F4D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6" name="is1ide-Freeform: Shape 19">
            <a:extLst>
              <a:ext uri="{FF2B5EF4-FFF2-40B4-BE49-F238E27FC236}">
                <a16:creationId xmlns:a16="http://schemas.microsoft.com/office/drawing/2014/main" id="{A43266DA-AEE2-47CF-8D55-4489E5E3C96E}"/>
              </a:ext>
            </a:extLst>
          </p:cNvPr>
          <p:cNvSpPr>
            <a:spLocks/>
          </p:cNvSpPr>
          <p:nvPr/>
        </p:nvSpPr>
        <p:spPr bwMode="auto">
          <a:xfrm>
            <a:off x="1421090" y="2427560"/>
            <a:ext cx="3564876" cy="2597476"/>
          </a:xfrm>
          <a:custGeom>
            <a:avLst/>
            <a:gdLst/>
            <a:ahLst/>
            <a:cxnLst>
              <a:cxn ang="0">
                <a:pos x="1146" y="737"/>
              </a:cxn>
              <a:cxn ang="0">
                <a:pos x="1120" y="772"/>
              </a:cxn>
              <a:cxn ang="0">
                <a:pos x="26" y="772"/>
              </a:cxn>
              <a:cxn ang="0">
                <a:pos x="0" y="737"/>
              </a:cxn>
              <a:cxn ang="0">
                <a:pos x="0" y="35"/>
              </a:cxn>
              <a:cxn ang="0">
                <a:pos x="26" y="0"/>
              </a:cxn>
              <a:cxn ang="0">
                <a:pos x="1120" y="0"/>
              </a:cxn>
              <a:cxn ang="0">
                <a:pos x="1146" y="35"/>
              </a:cxn>
              <a:cxn ang="0">
                <a:pos x="1146" y="737"/>
              </a:cxn>
            </a:cxnLst>
            <a:rect l="0" t="0" r="r" b="b"/>
            <a:pathLst>
              <a:path w="1146" h="772">
                <a:moveTo>
                  <a:pt x="1146" y="737"/>
                </a:moveTo>
                <a:cubicBezTo>
                  <a:pt x="1146" y="756"/>
                  <a:pt x="1134" y="772"/>
                  <a:pt x="1120" y="772"/>
                </a:cubicBezTo>
                <a:cubicBezTo>
                  <a:pt x="26" y="772"/>
                  <a:pt x="26" y="772"/>
                  <a:pt x="26" y="772"/>
                </a:cubicBezTo>
                <a:cubicBezTo>
                  <a:pt x="12" y="772"/>
                  <a:pt x="0" y="756"/>
                  <a:pt x="0" y="737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16"/>
                  <a:pt x="12" y="0"/>
                  <a:pt x="26" y="0"/>
                </a:cubicBezTo>
                <a:cubicBezTo>
                  <a:pt x="1120" y="0"/>
                  <a:pt x="1120" y="0"/>
                  <a:pt x="1120" y="0"/>
                </a:cubicBezTo>
                <a:cubicBezTo>
                  <a:pt x="1134" y="0"/>
                  <a:pt x="1146" y="16"/>
                  <a:pt x="1146" y="35"/>
                </a:cubicBezTo>
                <a:cubicBezTo>
                  <a:pt x="1146" y="737"/>
                  <a:pt x="1146" y="737"/>
                  <a:pt x="1146" y="737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7" name="is1ide-Freeform: Shape 21">
            <a:extLst>
              <a:ext uri="{FF2B5EF4-FFF2-40B4-BE49-F238E27FC236}">
                <a16:creationId xmlns:a16="http://schemas.microsoft.com/office/drawing/2014/main" id="{50ECFF5A-C230-4472-B713-A742DB7B50C8}"/>
              </a:ext>
            </a:extLst>
          </p:cNvPr>
          <p:cNvSpPr>
            <a:spLocks/>
          </p:cNvSpPr>
          <p:nvPr/>
        </p:nvSpPr>
        <p:spPr bwMode="auto">
          <a:xfrm>
            <a:off x="1547775" y="2684099"/>
            <a:ext cx="3270077" cy="2024852"/>
          </a:xfrm>
          <a:custGeom>
            <a:avLst/>
            <a:gdLst/>
            <a:ahLst/>
            <a:cxnLst>
              <a:cxn ang="0">
                <a:pos x="1198" y="0"/>
              </a:cxn>
              <a:cxn ang="0">
                <a:pos x="0" y="0"/>
              </a:cxn>
              <a:cxn ang="0">
                <a:pos x="1198" y="686"/>
              </a:cxn>
              <a:cxn ang="0">
                <a:pos x="1198" y="0"/>
              </a:cxn>
            </a:cxnLst>
            <a:rect l="0" t="0" r="r" b="b"/>
            <a:pathLst>
              <a:path w="1198" h="686">
                <a:moveTo>
                  <a:pt x="1198" y="0"/>
                </a:moveTo>
                <a:lnTo>
                  <a:pt x="0" y="0"/>
                </a:lnTo>
                <a:lnTo>
                  <a:pt x="1198" y="686"/>
                </a:lnTo>
                <a:lnTo>
                  <a:pt x="1198" y="0"/>
                </a:lnTo>
                <a:close/>
              </a:path>
            </a:pathLst>
          </a:custGeom>
          <a:solidFill>
            <a:schemeClr val="bg1">
              <a:alpha val="23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8" name="is1ide-Freeform: Shape 16">
            <a:extLst>
              <a:ext uri="{FF2B5EF4-FFF2-40B4-BE49-F238E27FC236}">
                <a16:creationId xmlns:a16="http://schemas.microsoft.com/office/drawing/2014/main" id="{7CDBB7C8-8E53-435F-95D1-D0434A212A47}"/>
              </a:ext>
            </a:extLst>
          </p:cNvPr>
          <p:cNvSpPr>
            <a:spLocks/>
          </p:cNvSpPr>
          <p:nvPr/>
        </p:nvSpPr>
        <p:spPr bwMode="auto">
          <a:xfrm>
            <a:off x="923146" y="4995506"/>
            <a:ext cx="4815039" cy="123971"/>
          </a:xfrm>
          <a:custGeom>
            <a:avLst/>
            <a:gdLst/>
            <a:ahLst/>
            <a:cxnLst>
              <a:cxn ang="0">
                <a:pos x="10" y="5"/>
              </a:cxn>
              <a:cxn ang="0">
                <a:pos x="68" y="37"/>
              </a:cxn>
              <a:cxn ang="0">
                <a:pos x="1487" y="37"/>
              </a:cxn>
              <a:cxn ang="0">
                <a:pos x="1546" y="12"/>
              </a:cxn>
              <a:cxn ang="0">
                <a:pos x="1547" y="0"/>
              </a:cxn>
              <a:cxn ang="0">
                <a:pos x="10" y="5"/>
              </a:cxn>
            </a:cxnLst>
            <a:rect l="0" t="0" r="r" b="b"/>
            <a:pathLst>
              <a:path w="1547" h="37">
                <a:moveTo>
                  <a:pt x="10" y="5"/>
                </a:moveTo>
                <a:cubicBezTo>
                  <a:pt x="10" y="5"/>
                  <a:pt x="0" y="23"/>
                  <a:pt x="68" y="37"/>
                </a:cubicBezTo>
                <a:cubicBezTo>
                  <a:pt x="1487" y="37"/>
                  <a:pt x="1487" y="37"/>
                  <a:pt x="1487" y="37"/>
                </a:cubicBezTo>
                <a:cubicBezTo>
                  <a:pt x="1487" y="37"/>
                  <a:pt x="1534" y="34"/>
                  <a:pt x="1546" y="12"/>
                </a:cubicBezTo>
                <a:cubicBezTo>
                  <a:pt x="1547" y="0"/>
                  <a:pt x="1547" y="0"/>
                  <a:pt x="1547" y="0"/>
                </a:cubicBezTo>
                <a:lnTo>
                  <a:pt x="10" y="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9" name="is1ide-Freeform: Shape 17">
            <a:extLst>
              <a:ext uri="{FF2B5EF4-FFF2-40B4-BE49-F238E27FC236}">
                <a16:creationId xmlns:a16="http://schemas.microsoft.com/office/drawing/2014/main" id="{0B226632-2523-4998-840B-D452906451E7}"/>
              </a:ext>
            </a:extLst>
          </p:cNvPr>
          <p:cNvSpPr>
            <a:spLocks/>
          </p:cNvSpPr>
          <p:nvPr/>
        </p:nvSpPr>
        <p:spPr bwMode="auto">
          <a:xfrm>
            <a:off x="923146" y="4893441"/>
            <a:ext cx="4793203" cy="156440"/>
          </a:xfrm>
          <a:custGeom>
            <a:avLst/>
            <a:gdLst/>
            <a:ahLst/>
            <a:cxnLst>
              <a:cxn ang="0">
                <a:pos x="1" y="0"/>
              </a:cxn>
              <a:cxn ang="0">
                <a:pos x="0" y="38"/>
              </a:cxn>
              <a:cxn ang="0">
                <a:pos x="16" y="43"/>
              </a:cxn>
              <a:cxn ang="0">
                <a:pos x="1522" y="43"/>
              </a:cxn>
              <a:cxn ang="0">
                <a:pos x="1538" y="40"/>
              </a:cxn>
              <a:cxn ang="0">
                <a:pos x="1538" y="0"/>
              </a:cxn>
              <a:cxn ang="0">
                <a:pos x="1" y="0"/>
              </a:cxn>
            </a:cxnLst>
            <a:rect l="0" t="0" r="r" b="b"/>
            <a:pathLst>
              <a:path w="1540" h="47">
                <a:moveTo>
                  <a:pt x="1" y="0"/>
                </a:moveTo>
                <a:cubicBezTo>
                  <a:pt x="0" y="38"/>
                  <a:pt x="0" y="38"/>
                  <a:pt x="0" y="38"/>
                </a:cubicBezTo>
                <a:cubicBezTo>
                  <a:pt x="1" y="47"/>
                  <a:pt x="16" y="43"/>
                  <a:pt x="16" y="43"/>
                </a:cubicBezTo>
                <a:cubicBezTo>
                  <a:pt x="1522" y="43"/>
                  <a:pt x="1522" y="43"/>
                  <a:pt x="1522" y="43"/>
                </a:cubicBezTo>
                <a:cubicBezTo>
                  <a:pt x="1540" y="45"/>
                  <a:pt x="1538" y="40"/>
                  <a:pt x="1538" y="40"/>
                </a:cubicBezTo>
                <a:cubicBezTo>
                  <a:pt x="1538" y="0"/>
                  <a:pt x="1538" y="0"/>
                  <a:pt x="1538" y="0"/>
                </a:cubicBezTo>
                <a:lnTo>
                  <a:pt x="1" y="0"/>
                </a:lnTo>
                <a:close/>
              </a:path>
            </a:pathLst>
          </a:custGeom>
          <a:gradFill>
            <a:gsLst>
              <a:gs pos="42000">
                <a:schemeClr val="bg1">
                  <a:lumMod val="75000"/>
                </a:schemeClr>
              </a:gs>
              <a:gs pos="6000">
                <a:schemeClr val="bg1">
                  <a:lumMod val="85000"/>
                </a:schemeClr>
              </a:gs>
              <a:gs pos="0">
                <a:schemeClr val="bg1">
                  <a:lumMod val="65000"/>
                </a:schemeClr>
              </a:gs>
            </a:gsLst>
            <a:lin ang="5400000" scaled="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0" name="is1ide-Freeform: Shape 18">
            <a:extLst>
              <a:ext uri="{FF2B5EF4-FFF2-40B4-BE49-F238E27FC236}">
                <a16:creationId xmlns:a16="http://schemas.microsoft.com/office/drawing/2014/main" id="{5B270387-D3B3-4D70-940A-2141A64372BA}"/>
              </a:ext>
            </a:extLst>
          </p:cNvPr>
          <p:cNvSpPr>
            <a:spLocks/>
          </p:cNvSpPr>
          <p:nvPr/>
        </p:nvSpPr>
        <p:spPr bwMode="auto">
          <a:xfrm>
            <a:off x="3067260" y="4912158"/>
            <a:ext cx="674215" cy="82647"/>
          </a:xfrm>
          <a:custGeom>
            <a:avLst/>
            <a:gdLst/>
            <a:ahLst/>
            <a:cxnLst>
              <a:cxn ang="0">
                <a:pos x="20" y="22"/>
              </a:cxn>
              <a:cxn ang="0">
                <a:pos x="198" y="22"/>
              </a:cxn>
              <a:cxn ang="0">
                <a:pos x="215" y="1"/>
              </a:cxn>
              <a:cxn ang="0">
                <a:pos x="6" y="0"/>
              </a:cxn>
              <a:cxn ang="0">
                <a:pos x="20" y="22"/>
              </a:cxn>
            </a:cxnLst>
            <a:rect l="0" t="0" r="r" b="b"/>
            <a:pathLst>
              <a:path w="217" h="25">
                <a:moveTo>
                  <a:pt x="20" y="22"/>
                </a:moveTo>
                <a:cubicBezTo>
                  <a:pt x="198" y="22"/>
                  <a:pt x="198" y="22"/>
                  <a:pt x="198" y="22"/>
                </a:cubicBezTo>
                <a:cubicBezTo>
                  <a:pt x="198" y="22"/>
                  <a:pt x="217" y="25"/>
                  <a:pt x="215" y="1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0" y="20"/>
                  <a:pt x="20" y="22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2E34BAB-7618-45D1-9C26-47D745FB9404}"/>
              </a:ext>
            </a:extLst>
          </p:cNvPr>
          <p:cNvSpPr txBox="1"/>
          <p:nvPr/>
        </p:nvSpPr>
        <p:spPr>
          <a:xfrm>
            <a:off x="6632136" y="792308"/>
            <a:ext cx="429233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前端：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HTML, CSS, JAVASCRIPT, JQUERY,AJAX, Bootstrap</a:t>
            </a: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框架：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MVC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数据库：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开发工具：</a:t>
            </a:r>
          </a:p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Intellij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IDEA,Maven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识别技术：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Baidu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车牌识别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A57FEB-2C2A-45E4-86B1-5E7875E62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30" y="1700406"/>
            <a:ext cx="5286634" cy="32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4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3F6583-FC68-4C1D-A80F-9E9E237520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0949" y="0"/>
            <a:ext cx="5861051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D405D4A-9CEE-4F04-838A-B4FD713D04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1968" y="635721"/>
            <a:ext cx="4980032" cy="5915832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723E779C-3F67-4C55-AD01-F5B7C72092FC}"/>
              </a:ext>
            </a:extLst>
          </p:cNvPr>
          <p:cNvSpPr txBox="1"/>
          <p:nvPr/>
        </p:nvSpPr>
        <p:spPr>
          <a:xfrm>
            <a:off x="1007435" y="1892830"/>
            <a:ext cx="41837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8000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PART 04</a:t>
            </a:r>
            <a:endParaRPr lang="zh-CN" altLang="en-US" sz="8000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9FD52BB-F97A-424A-9BEA-B4FAD72885EE}"/>
              </a:ext>
            </a:extLst>
          </p:cNvPr>
          <p:cNvSpPr txBox="1"/>
          <p:nvPr/>
        </p:nvSpPr>
        <p:spPr>
          <a:xfrm>
            <a:off x="2544331" y="248180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48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功能展示</a:t>
            </a:r>
            <a:endParaRPr lang="en-US" altLang="zh-CN" sz="4800" dirty="0">
              <a:solidFill>
                <a:srgbClr val="4F4D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BDA2E0-69EA-4EEB-8E87-56ED7D4308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2124" y="2234438"/>
            <a:ext cx="2228453" cy="238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EDF4BCF6-8C2B-4CE8-82CE-58DA199F12C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物业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51vaecdp">
      <a:majorFont>
        <a:latin typeface="FZHei-B01S"/>
        <a:ea typeface="FZHei-B01S"/>
        <a:cs typeface=""/>
      </a:majorFont>
      <a:minorFont>
        <a:latin typeface="FZHei-B01S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2864</TotalTime>
  <Words>633</Words>
  <Application>Microsoft Office PowerPoint</Application>
  <PresentationFormat>宽屏</PresentationFormat>
  <Paragraphs>116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FZHei-B01S</vt:lpstr>
      <vt:lpstr>等线</vt:lpstr>
      <vt:lpstr>方正黑体简体</vt:lpstr>
      <vt:lpstr>微软雅黑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</dc:title>
  <dc:creator>第一PPT</dc:creator>
  <cp:keywords>www.1ppt.com</cp:keywords>
  <dc:description>www.1ppt.com</dc:description>
  <cp:lastModifiedBy>Joker</cp:lastModifiedBy>
  <cp:revision>47</cp:revision>
  <dcterms:created xsi:type="dcterms:W3CDTF">2018-11-30T07:10:19Z</dcterms:created>
  <dcterms:modified xsi:type="dcterms:W3CDTF">2020-05-29T07:40:19Z</dcterms:modified>
</cp:coreProperties>
</file>